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403" r:id="rId3"/>
    <p:sldId id="405" r:id="rId4"/>
    <p:sldId id="383" r:id="rId5"/>
    <p:sldId id="406" r:id="rId6"/>
    <p:sldId id="407" r:id="rId7"/>
    <p:sldId id="356" r:id="rId8"/>
    <p:sldId id="263" r:id="rId9"/>
    <p:sldId id="264" r:id="rId10"/>
    <p:sldId id="392" r:id="rId11"/>
    <p:sldId id="374" r:id="rId12"/>
    <p:sldId id="266" r:id="rId13"/>
    <p:sldId id="394" r:id="rId14"/>
    <p:sldId id="412" r:id="rId15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FFFCC"/>
    <a:srgbClr val="FF0000"/>
    <a:srgbClr val="FF9900"/>
    <a:srgbClr val="FFFFDD"/>
    <a:srgbClr val="FF6600"/>
    <a:srgbClr val="F9F6BF"/>
    <a:srgbClr val="CC3300"/>
    <a:srgbClr val="E3F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856" autoAdjust="0"/>
  </p:normalViewPr>
  <p:slideViewPr>
    <p:cSldViewPr>
      <p:cViewPr varScale="1">
        <p:scale>
          <a:sx n="88" d="100"/>
          <a:sy n="88" d="100"/>
        </p:scale>
        <p:origin x="403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79D9AA-4C5B-49B2-A539-E6EB9E5455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8038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4825F-D762-43BA-86EC-AF1BE5E09B85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17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9637-221B-4ACC-953C-8F203145C94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8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5E9D-1057-4F39-9896-4B58DC818F6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1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7E7-C1DC-4406-A451-5D0381637F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81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85C5-E1B8-40D7-8DD3-9F36E6844E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3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84CA-5357-4FB2-9950-4E5180645F0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48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FE75-3E8F-4DF1-ACAF-E55C5FB804C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64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C48-AF39-4C01-832E-6200DB51EE3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2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BBB4-55E7-4C8C-B255-6CED2FFCC84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2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A323-0BA0-4E60-A323-AC772E5A7DE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70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4B2D-DB88-4AE1-97A3-91B92EB4FD7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14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237-6E68-4904-AD8C-13681432593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0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4F6F6-CFDB-44A0-99DB-D6BA1F7E6C6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92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563Ow09ON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69686" y="332656"/>
            <a:ext cx="5652628" cy="1944215"/>
          </a:xfr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it-IT" altLang="it-IT" sz="1200" b="1" dirty="0" smtClean="0">
                <a:latin typeface="Comic Sans MS" panose="030F0702030302020204" pitchFamily="66" charset="0"/>
              </a:rPr>
              <a:t/>
            </a:r>
            <a:br>
              <a:rPr lang="it-IT" altLang="it-IT" sz="1200" b="1" dirty="0" smtClean="0">
                <a:latin typeface="Comic Sans MS" panose="030F0702030302020204" pitchFamily="66" charset="0"/>
              </a:rPr>
            </a:br>
            <a:r>
              <a:rPr lang="it-IT" altLang="it-IT" b="1" dirty="0">
                <a:latin typeface="Comic Sans MS" panose="030F0702030302020204" pitchFamily="66" charset="0"/>
              </a:rPr>
              <a:t>C</a:t>
            </a:r>
            <a:r>
              <a:rPr lang="it-IT" altLang="it-I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osa </a:t>
            </a:r>
            <a:r>
              <a:rPr lang="it-IT" altLang="it-I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è l’ISLAM</a:t>
            </a:r>
            <a:r>
              <a:rPr lang="it-IT" altLang="it-I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br>
              <a:rPr lang="it-IT" altLang="it-IT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presentazione link 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www.youtube.com/watch?v=J563Ow09ON0</a:t>
            </a: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3041" y="2348880"/>
            <a:ext cx="2328050" cy="371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775520" y="2998354"/>
            <a:ext cx="4103687" cy="2730500"/>
          </a:xfrm>
          <a:prstGeom prst="rect">
            <a:avLst/>
          </a:prstGeom>
          <a:solidFill>
            <a:srgbClr val="E3F2A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5000"/>
              </a:lnSpc>
              <a:spcBef>
                <a:spcPct val="20000"/>
              </a:spcBef>
            </a:pPr>
            <a:r>
              <a:rPr lang="it-IT" altLang="it-IT" sz="3200" dirty="0"/>
              <a:t>L’islam indica l’insieme di credenze fondate sul </a:t>
            </a:r>
            <a:r>
              <a:rPr lang="it-IT" altLang="it-IT" sz="3200" dirty="0" smtClean="0"/>
              <a:t>Corano </a:t>
            </a:r>
            <a:r>
              <a:rPr lang="it-IT" altLang="it-IT" sz="3200" dirty="0"/>
              <a:t>diffuse da Maometto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nza n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7436"/>
          <a:stretch/>
        </p:blipFill>
        <p:spPr bwMode="auto">
          <a:xfrm>
            <a:off x="3395700" y="1412776"/>
            <a:ext cx="5400600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71739" y="437412"/>
            <a:ext cx="6048522" cy="598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Nei confronti dell'Universo, </a:t>
            </a:r>
          </a:p>
          <a:p>
            <a:pPr algn="ctr">
              <a:lnSpc>
                <a:spcPct val="145000"/>
              </a:lnSpc>
            </a:pPr>
            <a:r>
              <a:rPr lang="it-IT" altLang="it-IT" sz="2800" b="1" dirty="0" err="1">
                <a:solidFill>
                  <a:schemeClr val="bg1"/>
                </a:solidFill>
              </a:rPr>
              <a:t>Allàh</a:t>
            </a:r>
            <a:r>
              <a:rPr lang="it-IT" altLang="it-IT" sz="2800" b="1" dirty="0">
                <a:solidFill>
                  <a:schemeClr val="bg1"/>
                </a:solidFill>
              </a:rPr>
              <a:t> è il Creatore </a:t>
            </a:r>
            <a:endParaRPr lang="it-IT" altLang="it-IT" sz="2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 smtClean="0">
                <a:solidFill>
                  <a:schemeClr val="bg1"/>
                </a:solidFill>
              </a:rPr>
              <a:t>e </a:t>
            </a:r>
            <a:r>
              <a:rPr lang="it-IT" altLang="it-IT" sz="2800" b="1" dirty="0">
                <a:solidFill>
                  <a:schemeClr val="bg1"/>
                </a:solidFill>
              </a:rPr>
              <a:t>il Signore assoluto. </a:t>
            </a:r>
          </a:p>
          <a:p>
            <a:pPr>
              <a:lnSpc>
                <a:spcPct val="145000"/>
              </a:lnSpc>
            </a:pPr>
            <a:endParaRPr lang="it-IT" altLang="it-IT" sz="2000" b="1" dirty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Nei confronti dell'uomo </a:t>
            </a: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è il Misericordioso. </a:t>
            </a:r>
          </a:p>
          <a:p>
            <a:pPr>
              <a:lnSpc>
                <a:spcPct val="145000"/>
              </a:lnSpc>
            </a:pPr>
            <a:endParaRPr lang="it-IT" altLang="it-IT" sz="2000" b="1" dirty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La posizione dell'uomo </a:t>
            </a:r>
            <a:endParaRPr lang="it-IT" altLang="it-IT" sz="2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45000"/>
              </a:lnSpc>
            </a:pPr>
            <a:r>
              <a:rPr lang="it-IT" altLang="it-IT" sz="2800" b="1" dirty="0" smtClean="0">
                <a:solidFill>
                  <a:schemeClr val="bg1"/>
                </a:solidFill>
              </a:rPr>
              <a:t>nei </a:t>
            </a:r>
            <a:r>
              <a:rPr lang="it-IT" altLang="it-IT" sz="2800" b="1" dirty="0">
                <a:solidFill>
                  <a:schemeClr val="bg1"/>
                </a:solidFill>
              </a:rPr>
              <a:t>riguardi di Allah </a:t>
            </a:r>
          </a:p>
          <a:p>
            <a:pPr algn="ctr">
              <a:lnSpc>
                <a:spcPct val="145000"/>
              </a:lnSpc>
            </a:pPr>
            <a:r>
              <a:rPr lang="it-IT" altLang="it-IT" sz="2800" b="1" dirty="0">
                <a:solidFill>
                  <a:schemeClr val="bg1"/>
                </a:solidFill>
              </a:rPr>
              <a:t>è di assoluta dipendenza. </a:t>
            </a:r>
          </a:p>
        </p:txBody>
      </p:sp>
    </p:spTree>
    <p:extLst>
      <p:ext uri="{BB962C8B-B14F-4D97-AF65-F5344CB8AC3E}">
        <p14:creationId xmlns:p14="http://schemas.microsoft.com/office/powerpoint/2010/main" val="34084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99694" y="332656"/>
            <a:ext cx="4392612" cy="9842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Il giorno sacro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343163" y="1772816"/>
            <a:ext cx="9505675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800" dirty="0"/>
              <a:t>Il giorno sacro scelto da Maometto è </a:t>
            </a:r>
          </a:p>
          <a:p>
            <a:pPr algn="ctr">
              <a:lnSpc>
                <a:spcPct val="150000"/>
              </a:lnSpc>
            </a:pPr>
            <a:r>
              <a:rPr lang="it-IT" altLang="it-IT" sz="4800" dirty="0"/>
              <a:t>il </a:t>
            </a:r>
            <a:r>
              <a:rPr lang="it-IT" altLang="it-IT" sz="4800" b="1" dirty="0"/>
              <a:t>VENERDI’</a:t>
            </a:r>
            <a:endParaRPr lang="it-IT" altLang="it-IT" sz="4800" dirty="0"/>
          </a:p>
          <a:p>
            <a:pPr algn="ctr">
              <a:lnSpc>
                <a:spcPct val="150000"/>
              </a:lnSpc>
            </a:pPr>
            <a:endParaRPr lang="it-IT" altLang="it-IT" sz="1200" dirty="0"/>
          </a:p>
          <a:p>
            <a:pPr algn="ctr">
              <a:lnSpc>
                <a:spcPct val="150000"/>
              </a:lnSpc>
            </a:pPr>
            <a:r>
              <a:rPr lang="it-IT" altLang="it-IT" sz="2800" dirty="0"/>
              <a:t>Al venerdì si prega nella </a:t>
            </a:r>
            <a:r>
              <a:rPr lang="it-IT" altLang="it-IT" sz="2800" dirty="0" smtClean="0"/>
              <a:t>moschea </a:t>
            </a:r>
            <a:endParaRPr lang="it-IT" altLang="it-IT" sz="2800" dirty="0"/>
          </a:p>
          <a:p>
            <a:pPr algn="ctr">
              <a:lnSpc>
                <a:spcPct val="150000"/>
              </a:lnSpc>
            </a:pPr>
            <a:r>
              <a:rPr lang="it-IT" altLang="it-IT" sz="2800" dirty="0"/>
              <a:t>c</a:t>
            </a:r>
            <a:r>
              <a:rPr lang="it-IT" altLang="it-IT" sz="2800" dirty="0" smtClean="0"/>
              <a:t>on una funzione </a:t>
            </a:r>
            <a:r>
              <a:rPr lang="it-IT" altLang="it-IT" sz="2800" dirty="0"/>
              <a:t>introdotta da una </a:t>
            </a:r>
            <a:r>
              <a:rPr lang="it-IT" altLang="it-IT" sz="2800" dirty="0" smtClean="0"/>
              <a:t>predica.</a:t>
            </a:r>
            <a:endParaRPr lang="it-IT" altLang="it-IT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866" y1="9579" x2="33557" y2="31034"/>
                        <a14:foregroundMark x1="47651" y1="57471" x2="52013" y2="60536"/>
                        <a14:foregroundMark x1="31208" y1="57854" x2="35235" y2="65900"/>
                        <a14:foregroundMark x1="14765" y1="67050" x2="24497" y2="72414"/>
                        <a14:foregroundMark x1="30872" y1="63218" x2="34228" y2="67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7044" y="981075"/>
            <a:ext cx="522013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6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3"/>
          <a:stretch/>
        </p:blipFill>
        <p:spPr>
          <a:xfrm flipH="1">
            <a:off x="1593319" y="909000"/>
            <a:ext cx="9005362" cy="504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703" r="100000">
                        <a14:backgroundMark x1="27813" y1="8089" x2="57734" y2="7620"/>
                        <a14:backgroundMark x1="67344" y1="96483" x2="98438" y2="75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369441"/>
            <a:ext cx="2322923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32" b="100000" l="7389" r="90573">
                        <a14:foregroundMark x1="11083" y1="95811" x2="87898" y2="95993"/>
                        <a14:foregroundMark x1="69554" y1="97996" x2="74904" y2="99636"/>
                        <a14:foregroundMark x1="15669" y1="37887" x2="14522" y2="52459"/>
                        <a14:backgroundMark x1="13758" y1="36248" x2="12484" y2="58288"/>
                        <a14:backgroundMark x1="13758" y1="51913" x2="14140" y2="55556"/>
                        <a14:backgroundMark x1="10191" y1="77960" x2="9554" y2="86339"/>
                        <a14:backgroundMark x1="12866" y1="80692" x2="12994" y2="86157"/>
                        <a14:backgroundMark x1="12611" y1="84517" x2="12866" y2="90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546967"/>
            <a:ext cx="3397383" cy="2376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783">
                        <a14:foregroundMark x1="13261" y1="13571" x2="14130" y2="82857"/>
                        <a14:foregroundMark x1="38913" y1="40000" x2="29783" y2="42143"/>
                        <a14:foregroundMark x1="82174" y1="32857" x2="85652" y2="83571"/>
                        <a14:backgroundMark x1="25217" y1="14286" x2="73478" y2="17143"/>
                        <a14:backgroundMark x1="6087" y1="30714" x2="4130" y2="84286"/>
                        <a14:backgroundMark x1="46087" y1="93571" x2="63043" y2="9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5" t="7315" r="5115" b="6600"/>
          <a:stretch/>
        </p:blipFill>
        <p:spPr>
          <a:xfrm>
            <a:off x="1981028" y="5015881"/>
            <a:ext cx="6734116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74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415480" y="1043732"/>
            <a:ext cx="9361040" cy="477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La parola </a:t>
            </a:r>
            <a:r>
              <a:rPr lang="it-IT" altLang="it-IT" sz="4400" b="1" dirty="0">
                <a:ea typeface="+mj-ea"/>
              </a:rPr>
              <a:t>islam</a:t>
            </a:r>
            <a:r>
              <a:rPr lang="it-IT" altLang="it-IT" sz="4400" dirty="0">
                <a:ea typeface="+mj-ea"/>
              </a:rPr>
              <a:t> </a:t>
            </a:r>
            <a:r>
              <a:rPr lang="it-IT" altLang="it-IT" sz="4400" dirty="0" smtClean="0">
                <a:ea typeface="+mj-ea"/>
              </a:rPr>
              <a:t>significa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b="1" dirty="0" smtClean="0">
                <a:ea typeface="+mj-ea"/>
              </a:rPr>
              <a:t>sottomissione a </a:t>
            </a:r>
            <a:r>
              <a:rPr lang="it-IT" altLang="it-IT" sz="4400" b="1" dirty="0">
                <a:ea typeface="+mj-ea"/>
              </a:rPr>
              <a:t>Dio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per entrare in uno stato di </a:t>
            </a:r>
            <a:r>
              <a:rPr lang="it-IT" altLang="it-IT" sz="4400" b="1" dirty="0" smtClean="0">
                <a:solidFill>
                  <a:srgbClr val="002060"/>
                </a:solidFill>
                <a:ea typeface="+mj-ea"/>
              </a:rPr>
              <a:t>PACE</a:t>
            </a:r>
          </a:p>
          <a:p>
            <a:pPr algn="ctr">
              <a:lnSpc>
                <a:spcPct val="200000"/>
              </a:lnSpc>
            </a:pPr>
            <a:endParaRPr lang="it-IT" altLang="it-IT" sz="2000" b="1" dirty="0">
              <a:solidFill>
                <a:srgbClr val="00206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016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415480" y="1043732"/>
            <a:ext cx="9361040" cy="4770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La parola </a:t>
            </a:r>
            <a:r>
              <a:rPr lang="it-IT" altLang="it-IT" sz="4400" b="1" dirty="0">
                <a:ea typeface="+mj-ea"/>
              </a:rPr>
              <a:t>islam</a:t>
            </a:r>
            <a:r>
              <a:rPr lang="it-IT" altLang="it-IT" sz="4400" dirty="0">
                <a:ea typeface="+mj-ea"/>
              </a:rPr>
              <a:t> </a:t>
            </a:r>
            <a:r>
              <a:rPr lang="it-IT" altLang="it-IT" sz="4400" dirty="0" smtClean="0">
                <a:ea typeface="+mj-ea"/>
              </a:rPr>
              <a:t>significa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b="1" dirty="0" smtClean="0">
                <a:ea typeface="+mj-ea"/>
              </a:rPr>
              <a:t>sottomissione a </a:t>
            </a:r>
            <a:r>
              <a:rPr lang="it-IT" altLang="it-IT" sz="4400" b="1" dirty="0">
                <a:ea typeface="+mj-ea"/>
              </a:rPr>
              <a:t>Dio </a:t>
            </a:r>
          </a:p>
          <a:p>
            <a:pPr algn="ctr">
              <a:lnSpc>
                <a:spcPct val="200000"/>
              </a:lnSpc>
            </a:pPr>
            <a:r>
              <a:rPr lang="it-IT" altLang="it-IT" sz="4400" dirty="0">
                <a:ea typeface="+mj-ea"/>
              </a:rPr>
              <a:t>per entrare in uno stato di </a:t>
            </a:r>
            <a:r>
              <a:rPr lang="it-IT" altLang="it-IT" sz="4400" b="1" dirty="0" smtClean="0">
                <a:solidFill>
                  <a:srgbClr val="002060"/>
                </a:solidFill>
                <a:ea typeface="+mj-ea"/>
              </a:rPr>
              <a:t>PACE</a:t>
            </a:r>
          </a:p>
          <a:p>
            <a:pPr algn="ctr">
              <a:lnSpc>
                <a:spcPct val="200000"/>
              </a:lnSpc>
            </a:pPr>
            <a:endParaRPr lang="it-IT" altLang="it-IT" sz="2000" b="1" dirty="0">
              <a:solidFill>
                <a:srgbClr val="002060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786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1"/>
          <a:stretch/>
        </p:blipFill>
        <p:spPr>
          <a:xfrm>
            <a:off x="2639616" y="1484784"/>
            <a:ext cx="1412611" cy="169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934784"/>
            <a:ext cx="714835" cy="792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879976" y="2024497"/>
            <a:ext cx="5328592" cy="28090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5000"/>
              </a:lnSpc>
              <a:spcAft>
                <a:spcPts val="0"/>
              </a:spcAft>
            </a:pPr>
            <a:r>
              <a:rPr lang="it-IT" altLang="it-IT" b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Simbolo dell’Islam </a:t>
            </a: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>è una mezza luna </a:t>
            </a:r>
            <a:b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>accanto a una stella </a:t>
            </a:r>
            <a:b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smtClean="0">
                <a:latin typeface="Arial" panose="020B0604020202020204" pitchFamily="34" charset="0"/>
                <a:cs typeface="Arial" panose="020B0604020202020204" pitchFamily="34" charset="0"/>
              </a:rPr>
              <a:t>a cinque punte.</a:t>
            </a: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4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1"/>
          <a:stretch/>
        </p:blipFill>
        <p:spPr>
          <a:xfrm>
            <a:off x="2639616" y="1484784"/>
            <a:ext cx="1412611" cy="169200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781741" y="1299347"/>
            <a:ext cx="6696744" cy="3754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it-IT" altLang="it-IT" sz="4000" b="1" dirty="0"/>
              <a:t>La mezza </a:t>
            </a:r>
            <a:r>
              <a:rPr lang="it-IT" altLang="it-IT" sz="4000" b="1" dirty="0" smtClean="0"/>
              <a:t>luna</a:t>
            </a:r>
            <a:r>
              <a:rPr lang="it-IT" altLang="it-IT" sz="4000" dirty="0" smtClean="0"/>
              <a:t> </a:t>
            </a:r>
            <a:endParaRPr lang="it-IT" altLang="it-IT" sz="4000" dirty="0"/>
          </a:p>
          <a:p>
            <a:pPr algn="ctr">
              <a:lnSpc>
                <a:spcPct val="170000"/>
              </a:lnSpc>
            </a:pPr>
            <a:r>
              <a:rPr lang="it-IT" altLang="it-IT" sz="2000" dirty="0"/>
              <a:t>oltre a ricordare la notte in cui apparve </a:t>
            </a:r>
            <a:endParaRPr lang="it-IT" altLang="it-IT" sz="2000" dirty="0" smtClean="0"/>
          </a:p>
          <a:p>
            <a:pPr algn="ctr">
              <a:lnSpc>
                <a:spcPct val="170000"/>
              </a:lnSpc>
            </a:pPr>
            <a:r>
              <a:rPr lang="it-IT" altLang="it-IT" sz="2000" dirty="0" smtClean="0"/>
              <a:t>l’angelo </a:t>
            </a:r>
            <a:r>
              <a:rPr lang="it-IT" altLang="it-IT" sz="2000" dirty="0"/>
              <a:t>Gabriele a Maometto che gli dettò il Corano, </a:t>
            </a:r>
          </a:p>
          <a:p>
            <a:pPr algn="ctr">
              <a:lnSpc>
                <a:spcPct val="170000"/>
              </a:lnSpc>
            </a:pPr>
            <a:r>
              <a:rPr lang="it-IT" altLang="it-IT" sz="2000" dirty="0"/>
              <a:t>secondo alcuni </a:t>
            </a:r>
            <a:r>
              <a:rPr lang="it-IT" altLang="it-IT" sz="2000" dirty="0" smtClean="0"/>
              <a:t>studiosi, </a:t>
            </a:r>
            <a:r>
              <a:rPr lang="it-IT" altLang="it-IT" sz="2000" dirty="0"/>
              <a:t>potrebbe </a:t>
            </a:r>
            <a:r>
              <a:rPr lang="it-IT" altLang="it-IT" sz="2000" dirty="0" smtClean="0"/>
              <a:t>anche ricordare </a:t>
            </a:r>
          </a:p>
          <a:p>
            <a:pPr algn="ctr">
              <a:lnSpc>
                <a:spcPct val="170000"/>
              </a:lnSpc>
            </a:pPr>
            <a:r>
              <a:rPr lang="it-IT" altLang="it-IT" sz="2000" dirty="0" smtClean="0"/>
              <a:t>il </a:t>
            </a:r>
            <a:r>
              <a:rPr lang="it-IT" altLang="it-IT" sz="2000" dirty="0"/>
              <a:t>culto precedente a </a:t>
            </a:r>
            <a:r>
              <a:rPr lang="it-IT" altLang="it-IT" sz="2000" dirty="0" smtClean="0"/>
              <a:t>Maometto, </a:t>
            </a:r>
            <a:r>
              <a:rPr lang="it-IT" altLang="it-IT" sz="2000" dirty="0"/>
              <a:t>verso il Dio Luna, </a:t>
            </a:r>
            <a:endParaRPr lang="it-IT" altLang="it-IT" sz="2000" dirty="0" smtClean="0"/>
          </a:p>
          <a:p>
            <a:pPr algn="ctr">
              <a:lnSpc>
                <a:spcPct val="170000"/>
              </a:lnSpc>
            </a:pPr>
            <a:r>
              <a:rPr lang="it-IT" altLang="it-IT" sz="2000" dirty="0" smtClean="0"/>
              <a:t>che </a:t>
            </a:r>
            <a:r>
              <a:rPr lang="it-IT" altLang="it-IT" sz="2000" dirty="0"/>
              <a:t>proteggeva i nomadi nel deserto. </a:t>
            </a:r>
          </a:p>
        </p:txBody>
      </p:sp>
    </p:spTree>
    <p:extLst>
      <p:ext uri="{BB962C8B-B14F-4D97-AF65-F5344CB8AC3E}">
        <p14:creationId xmlns:p14="http://schemas.microsoft.com/office/powerpoint/2010/main" val="2025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20271"/>
            <a:ext cx="12224000" cy="6876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1"/>
          <a:stretch/>
        </p:blipFill>
        <p:spPr>
          <a:xfrm>
            <a:off x="2639616" y="1484784"/>
            <a:ext cx="1412611" cy="169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934784"/>
            <a:ext cx="714835" cy="792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858058" y="753086"/>
            <a:ext cx="4825079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800" dirty="0"/>
              <a:t>La </a:t>
            </a:r>
            <a:r>
              <a:rPr lang="it-IT" altLang="it-IT" sz="2800" b="1" dirty="0"/>
              <a:t>stella a cinque punte</a:t>
            </a:r>
            <a:endParaRPr lang="it-IT" altLang="it-IT" sz="2800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789120" y="1934784"/>
            <a:ext cx="938727" cy="792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858058" y="2060848"/>
            <a:ext cx="4896916" cy="33239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800" dirty="0"/>
              <a:t>simboleggia il pianeta </a:t>
            </a:r>
            <a:r>
              <a:rPr lang="it-IT" altLang="it-IT" sz="2800" b="1" dirty="0"/>
              <a:t>Venere </a:t>
            </a:r>
            <a:r>
              <a:rPr lang="it-IT" altLang="it-IT" sz="2800" dirty="0"/>
              <a:t>che, nella cultura araba, prima di Maometto, </a:t>
            </a:r>
            <a:endParaRPr lang="it-IT" altLang="it-IT" sz="2800" dirty="0" smtClean="0"/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it-IT" altLang="it-IT" sz="2800" dirty="0" smtClean="0"/>
              <a:t>serviva </a:t>
            </a:r>
            <a:r>
              <a:rPr lang="it-IT" altLang="it-IT" sz="2800" dirty="0"/>
              <a:t>come orientamento notturno nel deserto.</a:t>
            </a:r>
          </a:p>
        </p:txBody>
      </p:sp>
    </p:spTree>
    <p:extLst>
      <p:ext uri="{BB962C8B-B14F-4D97-AF65-F5344CB8AC3E}">
        <p14:creationId xmlns:p14="http://schemas.microsoft.com/office/powerpoint/2010/main" val="41523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3441636" y="332656"/>
            <a:ext cx="5308729" cy="244990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altLang="it-IT" sz="4400" b="1" dirty="0" smtClean="0"/>
              <a:t>ATTENZIONE: </a:t>
            </a:r>
          </a:p>
          <a:p>
            <a:pPr algn="ctr">
              <a:spcBef>
                <a:spcPct val="30000"/>
              </a:spcBef>
            </a:pPr>
            <a:r>
              <a:rPr lang="it-IT" altLang="it-IT" sz="3200" dirty="0" smtClean="0"/>
              <a:t>la </a:t>
            </a:r>
            <a:r>
              <a:rPr lang="it-IT" altLang="it-IT" sz="3200" b="1" dirty="0"/>
              <a:t>stella a sei punte</a:t>
            </a:r>
            <a:r>
              <a:rPr lang="it-IT" altLang="it-IT" sz="3200" dirty="0"/>
              <a:t> </a:t>
            </a:r>
          </a:p>
          <a:p>
            <a:pPr algn="ctr">
              <a:spcBef>
                <a:spcPct val="30000"/>
              </a:spcBef>
            </a:pPr>
            <a:r>
              <a:rPr lang="it-IT" altLang="it-IT" sz="2400" dirty="0"/>
              <a:t>simboleggia </a:t>
            </a:r>
            <a:r>
              <a:rPr lang="it-IT" altLang="it-IT" sz="2400" dirty="0" smtClean="0"/>
              <a:t>il biblico </a:t>
            </a:r>
            <a:r>
              <a:rPr lang="it-IT" altLang="it-IT" sz="2400" b="1" dirty="0"/>
              <a:t>R</a:t>
            </a:r>
            <a:r>
              <a:rPr lang="it-IT" altLang="it-IT" sz="2400" b="1" dirty="0" smtClean="0"/>
              <a:t>e </a:t>
            </a:r>
            <a:r>
              <a:rPr lang="it-IT" altLang="it-IT" sz="2400" b="1" dirty="0"/>
              <a:t>Davide</a:t>
            </a:r>
            <a:r>
              <a:rPr lang="it-IT" altLang="it-IT" sz="2400" dirty="0"/>
              <a:t> </a:t>
            </a:r>
            <a:endParaRPr lang="it-IT" altLang="it-IT" sz="2400" dirty="0" smtClean="0"/>
          </a:p>
          <a:p>
            <a:pPr algn="ctr">
              <a:spcBef>
                <a:spcPct val="30000"/>
              </a:spcBef>
            </a:pPr>
            <a:r>
              <a:rPr lang="it-IT" altLang="it-IT" sz="2400" dirty="0" smtClean="0"/>
              <a:t>e </a:t>
            </a:r>
            <a:r>
              <a:rPr lang="it-IT" altLang="it-IT" sz="2400" dirty="0"/>
              <a:t>lo stato </a:t>
            </a:r>
            <a:r>
              <a:rPr lang="it-IT" altLang="it-IT" sz="2400" dirty="0" smtClean="0"/>
              <a:t>ebraico d’</a:t>
            </a:r>
            <a:r>
              <a:rPr lang="it-IT" altLang="it-IT" sz="2400" b="1" u="sng" dirty="0" smtClean="0"/>
              <a:t>Israele</a:t>
            </a:r>
            <a:endParaRPr lang="it-IT" altLang="it-IT" sz="2400" b="1" u="sng" dirty="0"/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087" y="3140968"/>
            <a:ext cx="2309826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Israel-flag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931" y1="11943" x2="13360" y2="67004"/>
                        <a14:foregroundMark x1="13968" y1="70850" x2="16802" y2="9959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006000"/>
            <a:ext cx="3851999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36094" y="548680"/>
            <a:ext cx="6119813" cy="725487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838200" indent="-838200" algn="ctr"/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divinità </a:t>
            </a: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musulmana</a:t>
            </a:r>
            <a:endParaRPr lang="it-IT" alt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35560" y="2348880"/>
            <a:ext cx="7920880" cy="39703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it-IT" altLang="it-IT" sz="2800" dirty="0"/>
              <a:t>Il nome dell’unico Dio nella religione islamica </a:t>
            </a:r>
            <a:endParaRPr lang="it-IT" altLang="it-IT" sz="2800" dirty="0" smtClean="0"/>
          </a:p>
          <a:p>
            <a:pPr algn="ctr">
              <a:lnSpc>
                <a:spcPct val="140000"/>
              </a:lnSpc>
            </a:pPr>
            <a:r>
              <a:rPr lang="it-IT" altLang="it-IT" sz="2800" dirty="0" smtClean="0"/>
              <a:t>è </a:t>
            </a:r>
            <a:r>
              <a:rPr lang="it-IT" altLang="it-IT" sz="2800" b="1" dirty="0"/>
              <a:t>Allah</a:t>
            </a:r>
            <a:r>
              <a:rPr lang="it-IT" altLang="it-IT" sz="2800" dirty="0"/>
              <a:t>. </a:t>
            </a:r>
            <a:endParaRPr lang="it-IT" altLang="it-IT" sz="2800" dirty="0" smtClean="0"/>
          </a:p>
          <a:p>
            <a:pPr algn="ctr">
              <a:lnSpc>
                <a:spcPct val="140000"/>
              </a:lnSpc>
            </a:pPr>
            <a:r>
              <a:rPr lang="it-IT" altLang="it-IT" sz="2800" dirty="0" smtClean="0"/>
              <a:t>In </a:t>
            </a:r>
            <a:r>
              <a:rPr lang="it-IT" altLang="it-IT" sz="2800" dirty="0"/>
              <a:t>altre </a:t>
            </a:r>
            <a:r>
              <a:rPr lang="it-IT" altLang="it-IT" sz="2800" dirty="0" smtClean="0"/>
              <a:t>lingue, </a:t>
            </a:r>
            <a:r>
              <a:rPr lang="it-IT" altLang="it-IT" sz="2800" dirty="0"/>
              <a:t>ad esempio </a:t>
            </a:r>
            <a:r>
              <a:rPr lang="it-IT" altLang="it-IT" sz="2800" dirty="0" smtClean="0"/>
              <a:t>nella </a:t>
            </a:r>
            <a:r>
              <a:rPr lang="it-IT" altLang="it-IT" sz="2800" dirty="0"/>
              <a:t>Bibbia, </a:t>
            </a:r>
            <a:endParaRPr lang="it-IT" altLang="it-IT" sz="2800" dirty="0" smtClean="0"/>
          </a:p>
          <a:p>
            <a:pPr algn="ctr">
              <a:lnSpc>
                <a:spcPct val="140000"/>
              </a:lnSpc>
            </a:pPr>
            <a:r>
              <a:rPr lang="it-IT" altLang="it-IT" sz="2800" dirty="0" smtClean="0"/>
              <a:t>Allah </a:t>
            </a:r>
            <a:r>
              <a:rPr lang="it-IT" altLang="it-IT" sz="2800" dirty="0"/>
              <a:t>significava “Dio” (</a:t>
            </a:r>
            <a:r>
              <a:rPr lang="it-IT" altLang="it-IT" sz="2800" i="1" dirty="0" err="1"/>
              <a:t>El</a:t>
            </a:r>
            <a:r>
              <a:rPr lang="it-IT" altLang="it-IT" sz="2800" dirty="0"/>
              <a:t>;  </a:t>
            </a:r>
            <a:r>
              <a:rPr lang="it-IT" altLang="it-IT" sz="2800" i="1" dirty="0" err="1"/>
              <a:t>Ilu</a:t>
            </a:r>
            <a:r>
              <a:rPr lang="it-IT" altLang="it-IT" sz="2800" dirty="0"/>
              <a:t>, ecc.). </a:t>
            </a:r>
          </a:p>
          <a:p>
            <a:pPr algn="ctr">
              <a:lnSpc>
                <a:spcPct val="140000"/>
              </a:lnSpc>
            </a:pPr>
            <a:endParaRPr lang="it-IT" altLang="it-IT" sz="1200" dirty="0"/>
          </a:p>
          <a:p>
            <a:pPr algn="ctr">
              <a:lnSpc>
                <a:spcPct val="140000"/>
              </a:lnSpc>
            </a:pPr>
            <a:r>
              <a:rPr lang="it-IT" altLang="it-IT" sz="2800" dirty="0"/>
              <a:t>Il primo articolo del credo musulmano recita: «Non c'è altro Dio (</a:t>
            </a:r>
            <a:r>
              <a:rPr lang="it-IT" altLang="it-IT" sz="2800" i="1" dirty="0" err="1"/>
              <a:t>ilah</a:t>
            </a:r>
            <a:r>
              <a:rPr lang="it-IT" altLang="it-IT" sz="2800" dirty="0"/>
              <a:t>) che Iddio (</a:t>
            </a:r>
            <a:r>
              <a:rPr lang="it-IT" altLang="it-IT" sz="2800" i="1" dirty="0"/>
              <a:t>Allah</a:t>
            </a:r>
            <a:r>
              <a:rPr lang="it-IT" altLang="it-IT" sz="2800" dirty="0"/>
              <a:t>)».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nza no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8000" l="10000" r="94875">
                        <a14:foregroundMark x1="76000" y1="12833" x2="82750" y2="64167"/>
                        <a14:foregroundMark x1="66125" y1="30333" x2="69375" y2="34167"/>
                        <a14:foregroundMark x1="50625" y1="34833" x2="53125" y2="43667"/>
                        <a14:foregroundMark x1="39375" y1="33667" x2="60375" y2="24667"/>
                        <a14:foregroundMark x1="47750" y1="10833" x2="50625" y2="16667"/>
                        <a14:foregroundMark x1="28375" y1="23167" x2="31750" y2="23167"/>
                        <a14:foregroundMark x1="30500" y1="42833" x2="29750" y2="47000"/>
                        <a14:foregroundMark x1="24000" y1="66167" x2="22750" y2="71333"/>
                        <a14:foregroundMark x1="44750" y1="67333" x2="44625" y2="71500"/>
                        <a14:foregroundMark x1="61750" y1="67000" x2="61750" y2="69667"/>
                        <a14:foregroundMark x1="75500" y1="63333" x2="75500" y2="65500"/>
                        <a14:backgroundMark x1="31375" y1="44333" x2="31375" y2="44333"/>
                        <a14:backgroundMark x1="29750" y1="44000" x2="2975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7436"/>
          <a:stretch/>
        </p:blipFill>
        <p:spPr bwMode="auto">
          <a:xfrm>
            <a:off x="3395700" y="1412776"/>
            <a:ext cx="5400600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524000" y="-26988"/>
            <a:ext cx="914400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Allāh</a:t>
            </a:r>
            <a:r>
              <a:rPr lang="it-IT" altLang="it-IT" dirty="0">
                <a:solidFill>
                  <a:schemeClr val="bg1"/>
                </a:solidFill>
              </a:rPr>
              <a:t> in caratteri arabi è scritto così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3812</TotalTime>
  <Words>253</Words>
  <Application>Microsoft Office PowerPoint</Application>
  <PresentationFormat>Widescreen</PresentationFormat>
  <Paragraphs>47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Struttura predefinita</vt:lpstr>
      <vt:lpstr> Cosa è l’ISLAM? Video presentazione link  https://www.youtube.com/watch?v=J563Ow09ON0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divinità musulmana</vt:lpstr>
      <vt:lpstr>Presentazione standard di PowerPoint</vt:lpstr>
      <vt:lpstr>Presentazione standard di PowerPoint</vt:lpstr>
      <vt:lpstr>Presentazione standard di PowerPoint</vt:lpstr>
      <vt:lpstr>Il giorno sacro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L’islam  presentazione  di Claudio Gobbetti</dc:title>
  <dc:creator>Claudio</dc:creator>
  <cp:lastModifiedBy>PC Claudio</cp:lastModifiedBy>
  <cp:revision>176</cp:revision>
  <dcterms:created xsi:type="dcterms:W3CDTF">2012-04-09T14:59:39Z</dcterms:created>
  <dcterms:modified xsi:type="dcterms:W3CDTF">2021-03-10T00:20:50Z</dcterms:modified>
</cp:coreProperties>
</file>